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notesMasterIdLst>
    <p:notesMasterId r:id="rId20"/>
  </p:notesMasterIdLst>
  <p:sldIdLst>
    <p:sldId id="383" r:id="rId5"/>
    <p:sldId id="384" r:id="rId6"/>
    <p:sldId id="385" r:id="rId7"/>
    <p:sldId id="393" r:id="rId8"/>
    <p:sldId id="386" r:id="rId9"/>
    <p:sldId id="475" r:id="rId10"/>
    <p:sldId id="476" r:id="rId11"/>
    <p:sldId id="477" r:id="rId12"/>
    <p:sldId id="493" r:id="rId13"/>
    <p:sldId id="494" r:id="rId14"/>
    <p:sldId id="387" r:id="rId15"/>
    <p:sldId id="388" r:id="rId16"/>
    <p:sldId id="389" r:id="rId17"/>
    <p:sldId id="492" r:id="rId18"/>
    <p:sldId id="39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655" autoAdjust="0"/>
    <p:restoredTop sz="95373" autoAdjust="0"/>
  </p:normalViewPr>
  <p:slideViewPr>
    <p:cSldViewPr>
      <p:cViewPr varScale="1">
        <p:scale>
          <a:sx n="118" d="100"/>
          <a:sy n="118" d="100"/>
        </p:scale>
        <p:origin x="93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7EA72-ADEF-4992-A9D7-CA414109A068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FFA9C-0A0C-498C-AA03-AAA7226D59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3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50BCD-43BC-4C04-8F2D-8FBE1940EF9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434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1740824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86028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1827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0578038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5407953"/>
      </p:ext>
    </p:extLst>
  </p:cSld>
  <p:clrMapOvr>
    <a:masterClrMapping/>
  </p:clrMapOvr>
  <p:transition spd="med"/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47113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187651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722588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074387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577081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12195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526119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915613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66" y="0"/>
            <a:ext cx="9137668" cy="6858000"/>
          </a:xfrm>
          <a:prstGeom prst="rect">
            <a:avLst/>
          </a:prstGeom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3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transition spd="med"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Verdana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Verdana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Verdana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Verdana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Verdana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Verdana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Verdana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Verdana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0099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ompetitions/petfinder-pawpularity-score" TargetMode="External"/><Relationship Id="rId3" Type="http://schemas.openxmlformats.org/officeDocument/2006/relationships/hyperlink" Target="https://www.kaggle.com/c/sberbank-russian-housing-market/" TargetMode="External"/><Relationship Id="rId7" Type="http://schemas.openxmlformats.org/officeDocument/2006/relationships/hyperlink" Target="https://www.kaggle.com/competitions/hubmap-kidney-segmentation" TargetMode="External"/><Relationship Id="rId2" Type="http://schemas.openxmlformats.org/officeDocument/2006/relationships/hyperlink" Target="https://www.kaggle.com/c/zillow-prize-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c/nomad2018-predict-transparent-conductors/" TargetMode="External"/><Relationship Id="rId5" Type="http://schemas.openxmlformats.org/officeDocument/2006/relationships/hyperlink" Target="https://www.kaggle.com/c/demand-forecasting-kernels-only/" TargetMode="External"/><Relationship Id="rId10" Type="http://schemas.openxmlformats.org/officeDocument/2006/relationships/hyperlink" Target="https://www.kaggle.com/c/recognizing-faces-in-the-wild/" TargetMode="External"/><Relationship Id="rId4" Type="http://schemas.openxmlformats.org/officeDocument/2006/relationships/hyperlink" Target="https://www.kaggle.com/competitions/smartphone-decimeter-2022" TargetMode="External"/><Relationship Id="rId9" Type="http://schemas.openxmlformats.org/officeDocument/2006/relationships/hyperlink" Target="https://www.kaggle.com/c/elo-merchant-category-recommendatio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72816"/>
            <a:ext cx="9144000" cy="147002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AI6102: Machine Learning Methodologies &amp; Applications</a:t>
            </a:r>
            <a:endParaRPr lang="en-SG" sz="3600" dirty="0">
              <a:solidFill>
                <a:schemeClr val="tx1"/>
              </a:solidFill>
            </a:endParaRPr>
          </a:p>
        </p:txBody>
      </p:sp>
      <p:pic>
        <p:nvPicPr>
          <p:cNvPr id="4" name="Picture 3" descr="NTU_RGB-sm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9408" y="6381328"/>
            <a:ext cx="1149096" cy="44196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39552" y="4267200"/>
            <a:ext cx="8136904" cy="1752600"/>
          </a:xfrm>
        </p:spPr>
        <p:txBody>
          <a:bodyPr>
            <a:noAutofit/>
          </a:bodyPr>
          <a:lstStyle/>
          <a:p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57400" y="3326918"/>
            <a:ext cx="548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+mj-lt"/>
                <a:ea typeface="+mj-ea"/>
                <a:cs typeface="+mj-cs"/>
              </a:rPr>
              <a:t>Team Project Instructions</a:t>
            </a:r>
            <a:endParaRPr lang="en-US" sz="28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172644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04D275-D186-98CD-EEBF-5EFEAD0BB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479151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5C63207-BFA0-BC34-FE57-EC9776E35AEC}"/>
              </a:ext>
            </a:extLst>
          </p:cNvPr>
          <p:cNvSpPr/>
          <p:nvPr/>
        </p:nvSpPr>
        <p:spPr>
          <a:xfrm>
            <a:off x="2514600" y="1981200"/>
            <a:ext cx="990600" cy="3810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2737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Report – Research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content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of the research topic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– limitations of existing methods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proposed method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steps with explanations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experiments to verify your motivations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comparison experiments with SOTA methods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your proposed method, future work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632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Report – Research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content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of the research topic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Categorize existing methods based on your own insights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some representatives in each category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Motivation, high-level idea, detailed methodology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comparison experiments between SOTA methods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advantages and disadvantages of SOTA methods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new directions of the topic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6676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Writing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the organization is logically clear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the descriptions on the proposed solution / proposed method / existing SOTA methods are clear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there are many typos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the experiments are extensive to verify the proposed solution / proposed method or to analyze the disadvantages or advantages between SOTA methods</a:t>
            </a:r>
          </a:p>
          <a:p>
            <a:r>
              <a:rPr lang="en-US" altLang="zh-C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Bonus (+20%)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ongoing Kaggle competition, if the ranking in leaderboard is top 10%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research paper: if a novel idea is proposed compared with existing methods</a:t>
            </a:r>
          </a:p>
        </p:txBody>
      </p:sp>
    </p:spTree>
    <p:extLst>
      <p:ext uri="{BB962C8B-B14F-4D97-AF65-F5344CB8AC3E}">
        <p14:creationId xmlns:p14="http://schemas.microsoft.com/office/powerpoint/2010/main" val="30954461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4FC9-B9FE-F328-4773-E3362D43C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Frequent 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33DF8-B0BA-D556-B09F-FA15DFDD9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5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Regarding completed Kaggle competitions, can we choose another Kaggle competition beyond the candidate list?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No, you can only choose one from the candidate list if you decide to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competed Kaggle competition for your term paper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there requirements on the format of the report?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hard requirements. Suggestions: Latex template, e.g., search CVPR 2024 Author Kit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forget include ALL team members NAME and Matric.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use other ML techniques beyond what are taught in this module, such as deep learning models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Yes, you can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we need to submit source codes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the report submission deadline be extended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No, it is a hard deadline</a:t>
            </a: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14579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47800" y="2468940"/>
            <a:ext cx="64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5376681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General Information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648200"/>
              </a:xfrm>
            </p:spPr>
            <p:txBody>
              <a:bodyPr/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 term paper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group-based or individual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Each group consists of </a:t>
                </a:r>
                <a:r>
                  <a:rPr lang="en-US" sz="2400" u="sng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most 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members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3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 topic of the term paper is flexible, </a:t>
                </a:r>
                <a:r>
                  <a:rPr lang="en-US" altLang="zh-CN" sz="2400" dirty="0">
                    <a:latin typeface="Times New Roman" pitchFamily="18" charset="0"/>
                    <a:cs typeface="Times New Roman" pitchFamily="18" charset="0"/>
                  </a:rPr>
                  <a:t>4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options to choose:</a:t>
                </a:r>
              </a:p>
              <a:p>
                <a:pPr marL="742950" lvl="2" indent="-342900"/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Participate an ongoing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Kaggle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competition (has bonus marks based on some conditions)</a:t>
                </a:r>
              </a:p>
              <a:p>
                <a:pPr marL="742950" lvl="2" indent="-342900"/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Participate a completed Kaggle competition</a:t>
                </a:r>
              </a:p>
              <a:p>
                <a:pPr marL="742950" lvl="2" indent="-342900"/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Conduct a research project on machine learning (has bonus marks based on some conditions)</a:t>
                </a:r>
              </a:p>
              <a:p>
                <a:pPr marL="742950" lvl="2" indent="-342900"/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Survey an advanced topic of machine learning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Submission: a report in PDF (email TA)</a:t>
                </a:r>
              </a:p>
              <a:p>
                <a:r>
                  <a:rPr lang="en-US" sz="2400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DEADLINE: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26</a:t>
                </a:r>
                <a:r>
                  <a:rPr lang="en-US" sz="2400" baseline="30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April 2024 (end of Week 14)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r>
                  <a:rPr lang="en-US" sz="2400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Email Han Yucheng (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YUCHENG002@e.ntu.edu.sg</a:t>
                </a:r>
                <a:r>
                  <a:rPr lang="en-US" sz="2400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) your group members and name before 24</a:t>
                </a:r>
                <a:r>
                  <a:rPr lang="en-US" sz="2400" b="1" baseline="300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th</a:t>
                </a:r>
                <a:r>
                  <a:rPr lang="en-US" sz="2400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Feb 2024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648200"/>
              </a:xfrm>
              <a:blipFill>
                <a:blip r:embed="rId2"/>
                <a:stretch>
                  <a:fillRect l="-1080" t="-1362" b="-12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69780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Brief Description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Ongoing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Competition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ongoing Kaggle Competition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Completed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Competition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one from the candidate list on the next slide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Project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Any research project related to machine learning: either fundamental research (ML methods) or application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Survey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a comprehensive survey on an advanced topic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39794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Kaggle</a:t>
            </a:r>
            <a:r>
              <a:rPr lang="en-US" dirty="0">
                <a:solidFill>
                  <a:schemeClr val="tx1"/>
                </a:solidFill>
              </a:rPr>
              <a:t> Competition Candidates (Completed)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5105400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Zillow Prize: Zillow’s Home Value Prediction (Zestimate)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https://www.kaggle.com/c/zillow-prize-1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Sberbank Russian Housing Market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https://www.kaggle.com/c/sberbank-russian-housing-market/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Smartphone Decimeter Challenge 2022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https://www.kaggle.com/competitions/smartphone-decimeter-2022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Item Demand Forecasting Challenge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https://www.kaggle.com/c/demand-forecasting-kernels-only/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Nomad2018 Predicting Transparent Conductors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https://www.kaggle.com/c/nomad2018-predict-transparent-conductors/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HuBMAP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Hacking the Kidney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https://www.kaggle.com/competitions/hubmap-kidney-segmentation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PetFinder.my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Pawpularity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Contest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https://www.kaggle.com/competitions/petfinder-pawpularity-score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Elo Merchant Category Recommendation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https://www.kaggle.com/c/elo-merchant-category-recommendation/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Northeastern SMILE Lab - Recognizing Faces in the Wild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https://www.kaggle.com/c/recognizing-faces-in-the-wild/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8135863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Report – Kaggle Competition </a:t>
            </a:r>
            <a:r>
              <a:rPr lang="en-US" b="0" dirty="0">
                <a:solidFill>
                  <a:schemeClr val="tx1"/>
                </a:solidFill>
              </a:rPr>
              <a:t>including both completed &amp; ongoing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24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content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/CVPR/ICML latex template)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of the task in your own words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of the problem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proposed solution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(feature engineering, ML methods,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steps with explanations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experiments to verify your motivations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experiments to show the performance of your proposed solution (both cross-validation results and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screenshot of leaderboard results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you have learned from the competition</a:t>
            </a:r>
          </a:p>
        </p:txBody>
      </p:sp>
    </p:spTree>
    <p:extLst>
      <p:ext uri="{BB962C8B-B14F-4D97-AF65-F5344CB8AC3E}">
        <p14:creationId xmlns:p14="http://schemas.microsoft.com/office/powerpoint/2010/main" val="16191388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4A2D2A-AFE3-403C-322B-61FCD6A37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114"/>
            <a:ext cx="8919048" cy="422933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543800" y="1110343"/>
            <a:ext cx="533400" cy="5334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6490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B9DD31-07D0-1166-C927-0D35997AB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" y="990600"/>
            <a:ext cx="9042992" cy="427599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2464" y="2057400"/>
            <a:ext cx="1202936" cy="3048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4380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D2B57-465F-5466-CEC6-53DC85C1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" y="672158"/>
            <a:ext cx="9046029" cy="425404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424059" y="2429066"/>
            <a:ext cx="1676400" cy="3810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1538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4C066F-D20D-B11D-0CC4-555929A48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78100"/>
            <a:ext cx="9067800" cy="428907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0E3AD40-FC6E-61D0-9450-6C1D285B8A71}"/>
              </a:ext>
            </a:extLst>
          </p:cNvPr>
          <p:cNvSpPr/>
          <p:nvPr/>
        </p:nvSpPr>
        <p:spPr>
          <a:xfrm>
            <a:off x="7239000" y="2767037"/>
            <a:ext cx="1676400" cy="3810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7999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 Logo Powerpoint Template">
  <a:themeElements>
    <a:clrScheme name="New Logo Powerpoint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ew Logo Powerpoint Template">
      <a:majorFont>
        <a:latin typeface="Verdana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w Logo Powerpoint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Logo Powerpoint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Logo Powerpoint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Logo Powerpoint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Logo Powerpoint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Logo Powerpoint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Logo Powerpoint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Logo Powerpoint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Logo Powerpoint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Logo Powerpoint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Logo Powerpoint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Logo Powerpoint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i6102_01_intro.pptx" id="{9BB4934A-C6E4-436B-808B-AD5DD8F5CE44}" vid="{375DD0F5-54DB-430F-8569-F42F210909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F8A854900DEA46920ECB5965484D2F" ma:contentTypeVersion="0" ma:contentTypeDescription="Create a new document." ma:contentTypeScope="" ma:versionID="229e35440060a9f4f5ee33cc7377746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85B607-4ECE-48B6-A044-D216C96D980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A62268E-64DE-4B82-B6B8-8283B5CF26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E4CD78-E7E1-4C8A-A4BB-363491A59B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ntu</Template>
  <TotalTime>20283</TotalTime>
  <Words>784</Words>
  <Application>Microsoft Macintosh PowerPoint</Application>
  <PresentationFormat>On-screen Show (4:3)</PresentationFormat>
  <Paragraphs>94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Times New Roman</vt:lpstr>
      <vt:lpstr>Verdana</vt:lpstr>
      <vt:lpstr>Wingdings</vt:lpstr>
      <vt:lpstr>New Logo Powerpoint Template</vt:lpstr>
      <vt:lpstr>AI6102: Machine Learning Methodologies &amp; Applications</vt:lpstr>
      <vt:lpstr>General Information</vt:lpstr>
      <vt:lpstr>Brief Description</vt:lpstr>
      <vt:lpstr>Kaggle Competition Candidates (Completed)</vt:lpstr>
      <vt:lpstr>Report – Kaggle Competition including both completed &amp; ongoing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Report – Research Paper</vt:lpstr>
      <vt:lpstr>Report – Research Survey</vt:lpstr>
      <vt:lpstr>Assessment</vt:lpstr>
      <vt:lpstr>Frequent 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sinno</dc:creator>
  <cp:lastModifiedBy>Zhang Hanwang (Asst Prof)</cp:lastModifiedBy>
  <cp:revision>5172</cp:revision>
  <dcterms:created xsi:type="dcterms:W3CDTF">2006-08-16T00:00:00Z</dcterms:created>
  <dcterms:modified xsi:type="dcterms:W3CDTF">2024-01-13T09:15:07Z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0x01010037F8A854900DEA46920ECB5965484D2F</vt:lpwstr>
  </property>
</Properties>
</file>